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468" r:id="rId2"/>
    <p:sldId id="301" r:id="rId3"/>
    <p:sldId id="471" r:id="rId4"/>
    <p:sldId id="422" r:id="rId5"/>
    <p:sldId id="423" r:id="rId6"/>
    <p:sldId id="439" r:id="rId7"/>
    <p:sldId id="440" r:id="rId8"/>
    <p:sldId id="441" r:id="rId9"/>
    <p:sldId id="442" r:id="rId10"/>
    <p:sldId id="443" r:id="rId11"/>
    <p:sldId id="444" r:id="rId12"/>
    <p:sldId id="445" r:id="rId13"/>
    <p:sldId id="456" r:id="rId14"/>
    <p:sldId id="454" r:id="rId15"/>
    <p:sldId id="447" r:id="rId16"/>
    <p:sldId id="448" r:id="rId17"/>
    <p:sldId id="449" r:id="rId18"/>
    <p:sldId id="540" r:id="rId19"/>
  </p:sldIdLst>
  <p:sldSz cx="9144000" cy="6858000" type="screen4x3"/>
  <p:notesSz cx="6997700" cy="9283700"/>
  <p:custShowLst>
    <p:custShow name="Custom Show 1" id="0">
      <p:sldLst/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7">
          <p15:clr>
            <a:srgbClr val="A4A3A4"/>
          </p15:clr>
        </p15:guide>
        <p15:guide id="2" pos="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D595D-8A65-B449-9A5D-B100AF8E2321}" v="1" dt="2019-10-25T15:08:14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5854" autoAdjust="0"/>
    <p:restoredTop sz="94719" autoAdjust="0"/>
  </p:normalViewPr>
  <p:slideViewPr>
    <p:cSldViewPr snapToGrid="0">
      <p:cViewPr varScale="1">
        <p:scale>
          <a:sx n="120" d="100"/>
          <a:sy n="120" d="100"/>
        </p:scale>
        <p:origin x="2296" y="184"/>
      </p:cViewPr>
      <p:guideLst>
        <p:guide orient="horz" pos="707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06FD595D-8A65-B449-9A5D-B100AF8E2321}"/>
    <pc:docChg chg="modSld sldOrd">
      <pc:chgData name="Donald Ferguson" userId="d4e141de-59d3-4362-b58c-ed2804aa0504" providerId="ADAL" clId="{06FD595D-8A65-B449-9A5D-B100AF8E2321}" dt="2019-10-25T15:08:14.044" v="0"/>
      <pc:docMkLst>
        <pc:docMk/>
      </pc:docMkLst>
      <pc:sldChg chg="ord">
        <pc:chgData name="Donald Ferguson" userId="d4e141de-59d3-4362-b58c-ed2804aa0504" providerId="ADAL" clId="{06FD595D-8A65-B449-9A5D-B100AF8E2321}" dt="2019-10-25T15:08:14.044" v="0"/>
        <pc:sldMkLst>
          <pc:docMk/>
          <pc:sldMk cId="2742100061" sldId="46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C6EF5354-BFFB-44DF-8FA7-1A088153BD8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5BBF6CF9-ADFE-4F6E-89A0-8CB582D8FFC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8C120FC7-7BCE-4696-BB5D-C087861E4B4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6735A123-7D3E-455E-AB82-1C3749BB05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8B4C920-550B-4EA7-9CB5-2D8883A27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2.jpeg>
</file>

<file path=ppt/media/image4.png>
</file>

<file path=ppt/media/image5.tiff>
</file>

<file path=ppt/media/image6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2E8AF117-EF14-4BF3-AB7D-D75C4F934CC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D7D2DA5C-BED3-45D1-AFD2-94AF29863AB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936E5F-4C9B-4144-9261-C3F188AA67D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0645" name="Rectangle 5">
            <a:extLst>
              <a:ext uri="{FF2B5EF4-FFF2-40B4-BE49-F238E27FC236}">
                <a16:creationId xmlns:a16="http://schemas.microsoft.com/office/drawing/2014/main" id="{D73F14C5-05F8-4300-9D01-F3633C8547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0646" name="Rectangle 6">
            <a:extLst>
              <a:ext uri="{FF2B5EF4-FFF2-40B4-BE49-F238E27FC236}">
                <a16:creationId xmlns:a16="http://schemas.microsoft.com/office/drawing/2014/main" id="{BCB6CAD9-A006-4455-8054-9CACB290288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7" name="Rectangle 7">
            <a:extLst>
              <a:ext uri="{FF2B5EF4-FFF2-40B4-BE49-F238E27FC236}">
                <a16:creationId xmlns:a16="http://schemas.microsoft.com/office/drawing/2014/main" id="{63060AD7-0C3D-477B-BD60-55C8EBDB94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E66C03C-4B0E-4149-8287-A3B340EB81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6248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8F692E26-C62E-47DD-B019-6402D6B97215}" type="slidenum">
              <a:rPr lang="en-US" altLang="en-US" sz="1200"/>
              <a:pPr algn="r"/>
              <a:t>10</a:t>
            </a:fld>
            <a:endParaRPr lang="en-US" altLang="en-US" sz="1200" dirty="0"/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619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A9C50108-5EFA-4F84-9892-157B948F69F3}" type="slidenum">
              <a:rPr lang="en-US" altLang="en-US" sz="1200"/>
              <a:pPr algn="r"/>
              <a:t>11</a:t>
            </a:fld>
            <a:endParaRPr lang="en-US" altLang="en-US" sz="1200" dirty="0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712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12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5135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14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103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E8F6CFE8-F4B8-4635-B9A3-190ADFF2F8A1}" type="slidenum">
              <a:rPr lang="en-US" altLang="en-US" sz="1200"/>
              <a:pPr algn="r"/>
              <a:t>15</a:t>
            </a:fld>
            <a:endParaRPr lang="en-US" altLang="en-US" sz="1200" dirty="0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297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16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624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C2F2B756-9213-4637-9F3D-8CD40917EA0A}" type="slidenum">
              <a:rPr lang="en-US" altLang="en-US" sz="1200"/>
              <a:pPr algn="r"/>
              <a:t>17</a:t>
            </a:fld>
            <a:endParaRPr lang="en-US" altLang="en-US" sz="1200" dirty="0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520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232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E7CD0D8D-A96A-2641-82A3-0B423D87585A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4959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232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E7CD0D8D-A96A-2641-82A3-0B423D87585A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2365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4516B392-AB16-433E-A341-C08B2964F80A}" type="slidenum">
              <a:rPr lang="en-US" altLang="en-US" sz="1200"/>
              <a:pPr algn="r"/>
              <a:t>4</a:t>
            </a:fld>
            <a:endParaRPr lang="en-US" altLang="en-US" sz="1200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949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5E2E42CA-A09A-4793-8A18-57204D130B58}" type="slidenum">
              <a:rPr lang="en-US" altLang="en-US" sz="1200"/>
              <a:pPr algn="r"/>
              <a:t>5</a:t>
            </a:fld>
            <a:endParaRPr lang="en-US" altLang="en-US" sz="1200" dirty="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795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6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341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7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210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B19B9DFD-DF31-43CC-8BBB-94C6B775DF6A}" type="slidenum">
              <a:rPr lang="en-US" altLang="en-US" sz="1200"/>
              <a:pPr algn="r"/>
              <a:t>8</a:t>
            </a:fld>
            <a:endParaRPr lang="en-US" altLang="en-US" sz="1200" dirty="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639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fld id="{2CA03AE4-EA27-469C-8E49-6A6D2386542F}" type="slidenum">
              <a:rPr lang="en-US" altLang="en-US" sz="1200"/>
              <a:pPr algn="r"/>
              <a:t>9</a:t>
            </a:fld>
            <a:endParaRPr lang="en-US" altLang="en-US" sz="1200" dirty="0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89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8" y="0"/>
            <a:ext cx="1331269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48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04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4649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2825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3569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796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87401"/>
            <a:ext cx="8229600" cy="452543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071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437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0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0802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904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00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21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880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8145" y="1093788"/>
            <a:ext cx="7727518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79984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7"/>
          <a:stretch>
            <a:fillRect/>
          </a:stretch>
        </p:blipFill>
        <p:spPr bwMode="auto">
          <a:xfrm>
            <a:off x="5546" y="0"/>
            <a:ext cx="742012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2" r:id="rId13"/>
    <p:sldLayoutId id="2147483763" r:id="rId14"/>
    <p:sldLayoutId id="2147483764" r:id="rId1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azon.com/s/ref=dp_byline_sr_book_3?ie=UTF8&amp;text=Jennifer+Widom&amp;search-alias=books&amp;field-author=Jennifer+Widom&amp;sort=relevancerank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www.amazon.com/s/ref=dp_byline_sr_book_2?ie=UTF8&amp;text=Jeffrey+D.+Ullman&amp;search-alias=books&amp;field-author=Jeffrey+D.+Ullman&amp;sort=relevanceran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amazon.com/s/ref=dp_byline_sr_book_1?ie=UTF8&amp;text=Hector+Garcia-Molina&amp;search-alias=books&amp;field-author=Hector+Garcia-Molina&amp;sort=relevancerank" TargetMode="Externa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3.emf"/><Relationship Id="rId7" Type="http://schemas.openxmlformats.org/officeDocument/2006/relationships/hyperlink" Target="https://www.amazon.com/s/ref=dp_byline_sr_book_3?ie=UTF8&amp;text=Jennifer+Widom&amp;search-alias=books&amp;field-author=Jennifer+Widom&amp;sort=relevanceran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amazon.com/s/ref=dp_byline_sr_book_2?ie=UTF8&amp;text=Jeffrey+D.+Ullman&amp;search-alias=books&amp;field-author=Jeffrey+D.+Ullman&amp;sort=relevancerank" TargetMode="External"/><Relationship Id="rId5" Type="http://schemas.openxmlformats.org/officeDocument/2006/relationships/hyperlink" Target="https://www.amazon.com/s/ref=dp_byline_sr_book_1?ie=UTF8&amp;text=Hector+Garcia-Molina&amp;search-alias=books&amp;field-author=Hector+Garcia-Molina&amp;sort=relevancerank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2590801"/>
            <a:ext cx="914400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Module II </a:t>
            </a:r>
            <a:r>
              <a:rPr lang="mr-IN" altLang="en-US" sz="2800" i="1" dirty="0">
                <a:solidFill>
                  <a:schemeClr val="bg1"/>
                </a:solidFill>
              </a:rPr>
              <a:t>–</a:t>
            </a:r>
            <a:r>
              <a:rPr lang="en-US" altLang="en-US" sz="2800" i="1" dirty="0">
                <a:solidFill>
                  <a:schemeClr val="bg1"/>
                </a:solidFill>
              </a:rPr>
              <a:t> DBMS Architecture and Implementation</a:t>
            </a:r>
            <a:endParaRPr lang="en-US" altLang="en-US" i="1" dirty="0">
              <a:solidFill>
                <a:schemeClr val="bg1"/>
              </a:solidFill>
            </a:endParaRPr>
          </a:p>
          <a:p>
            <a:pPr algn="ctr"/>
            <a:r>
              <a:rPr lang="en-US" altLang="en-US" i="1" dirty="0">
                <a:solidFill>
                  <a:schemeClr val="bg1"/>
                </a:solidFill>
              </a:rPr>
              <a:t>Reminder</a:t>
            </a:r>
          </a:p>
        </p:txBody>
      </p:sp>
      <p:sp>
        <p:nvSpPr>
          <p:cNvPr id="10245" name="TextBox 9"/>
          <p:cNvSpPr txBox="1">
            <a:spLocks noChangeArrowheads="1"/>
          </p:cNvSpPr>
          <p:nvPr/>
        </p:nvSpPr>
        <p:spPr bwMode="auto">
          <a:xfrm>
            <a:off x="255588" y="555307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fld id="{A057C3CF-FEF9-2D44-911E-86B89DEEE20D}" type="slidenum">
              <a:rPr lang="en-US" altLang="en-US" sz="1200" b="1">
                <a:solidFill>
                  <a:schemeClr val="bg1"/>
                </a:solidFill>
              </a:rPr>
              <a:pPr>
                <a:lnSpc>
                  <a:spcPts val="2400"/>
                </a:lnSpc>
              </a:pPr>
              <a:t>1</a:t>
            </a:fld>
            <a:r>
              <a:rPr lang="en-US" altLang="en-US" sz="1200" b="1" dirty="0">
                <a:solidFill>
                  <a:schemeClr val="bg1"/>
                </a:solidFill>
              </a:rPr>
              <a:t> </a:t>
            </a:r>
            <a:r>
              <a:rPr lang="en-US" altLang="en-US" sz="1200" dirty="0">
                <a:solidFill>
                  <a:schemeClr val="bg1"/>
                </a:solidFill>
              </a:rPr>
              <a:t>|</a:t>
            </a:r>
            <a:r>
              <a:rPr lang="en-US" altLang="en-US" sz="120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200" i="1" dirty="0">
                <a:solidFill>
                  <a:schemeClr val="bg1"/>
                </a:solidFill>
              </a:rPr>
              <a:t>Lecture 8: Disks, I/O, Indexes</a:t>
            </a:r>
          </a:p>
        </p:txBody>
      </p:sp>
    </p:spTree>
    <p:extLst>
      <p:ext uri="{BB962C8B-B14F-4D97-AF65-F5344CB8AC3E}">
        <p14:creationId xmlns:p14="http://schemas.microsoft.com/office/powerpoint/2010/main" val="2742100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93789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sz="1700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sz="1700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sz="1700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Tm="152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Transaction Management</a:t>
            </a:r>
            <a:r>
              <a:rPr lang="en-US" altLang="en-US" dirty="0">
                <a:effectLst/>
              </a:rPr>
              <a:t>	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130367"/>
            <a:ext cx="7567781" cy="3661090"/>
          </a:xfrm>
        </p:spPr>
        <p:txBody>
          <a:bodyPr/>
          <a:lstStyle/>
          <a:p>
            <a:r>
              <a:rPr lang="en-US" altLang="en-US" sz="1700" dirty="0">
                <a:sym typeface="Symbol" panose="05050102010706020507" pitchFamily="18" charset="2"/>
              </a:rPr>
              <a:t>A</a:t>
            </a:r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 transaction </a:t>
            </a:r>
            <a:r>
              <a:rPr lang="en-US" altLang="en-US" sz="1700" dirty="0"/>
              <a:t>is a collection of operations that performs a single logical function in a database application</a:t>
            </a:r>
          </a:p>
          <a:p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Transaction-management component </a:t>
            </a:r>
            <a:r>
              <a:rPr lang="en-US" altLang="en-US" sz="1700" dirty="0"/>
              <a:t>ensures that the database remains in a consistent (correct) state despite system failures (e.g., power failures and operating system crashes) and transaction failures.</a:t>
            </a:r>
          </a:p>
          <a:p>
            <a:r>
              <a:rPr lang="en-US" altLang="en-US" sz="1700" b="1" dirty="0">
                <a:solidFill>
                  <a:srgbClr val="002060"/>
                </a:solidFill>
                <a:sym typeface="Symbol" panose="05050102010706020507" pitchFamily="18" charset="2"/>
              </a:rPr>
              <a:t>Concurrency-control manager </a:t>
            </a:r>
            <a:r>
              <a:rPr lang="en-US" altLang="en-US" sz="1700" dirty="0"/>
              <a:t>controls the interaction among the concurrent transactions, to ensure the consistency of the database.</a:t>
            </a:r>
            <a:r>
              <a:rPr lang="en-US" altLang="en-US" sz="1700" b="1" dirty="0">
                <a:solidFill>
                  <a:schemeClr val="tx2"/>
                </a:solidFill>
              </a:rPr>
              <a:t> </a:t>
            </a:r>
          </a:p>
          <a:p>
            <a:endParaRPr lang="en-US" altLang="en-US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Architecture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93788"/>
            <a:ext cx="7354718" cy="4903787"/>
          </a:xfrm>
        </p:spPr>
        <p:txBody>
          <a:bodyPr/>
          <a:lstStyle/>
          <a:p>
            <a:r>
              <a:rPr lang="en-US" altLang="en-US" sz="1800" dirty="0"/>
              <a:t>Centralized databases</a:t>
            </a:r>
          </a:p>
          <a:p>
            <a:pPr lvl="1"/>
            <a:r>
              <a:rPr lang="en-US" altLang="en-US" sz="1700" dirty="0"/>
              <a:t>One to a few cores, shared memory</a:t>
            </a:r>
          </a:p>
          <a:p>
            <a:r>
              <a:rPr lang="en-US" altLang="en-US" sz="1800" dirty="0"/>
              <a:t>Client-server, </a:t>
            </a:r>
          </a:p>
          <a:p>
            <a:pPr lvl="1"/>
            <a:r>
              <a:rPr lang="en-US" altLang="en-US" sz="1700" dirty="0"/>
              <a:t>One server machine executes work on behalf of multiple client machines.</a:t>
            </a:r>
          </a:p>
          <a:p>
            <a:r>
              <a:rPr lang="en-US" altLang="en-US" sz="1800" dirty="0"/>
              <a:t>Parallel databases</a:t>
            </a:r>
          </a:p>
          <a:p>
            <a:pPr lvl="1"/>
            <a:r>
              <a:rPr lang="en-US" altLang="en-US" sz="1700" dirty="0"/>
              <a:t>Many core shared memory</a:t>
            </a:r>
          </a:p>
          <a:p>
            <a:pPr lvl="1"/>
            <a:r>
              <a:rPr lang="en-US" altLang="en-US" sz="1700" dirty="0"/>
              <a:t>Shared disk</a:t>
            </a:r>
          </a:p>
          <a:p>
            <a:pPr lvl="1"/>
            <a:r>
              <a:rPr lang="en-US" altLang="en-US" sz="1700" dirty="0"/>
              <a:t>Shared nothing</a:t>
            </a:r>
          </a:p>
          <a:p>
            <a:r>
              <a:rPr lang="en-US" altLang="en-US" sz="1800" dirty="0"/>
              <a:t>Distributed databases</a:t>
            </a:r>
          </a:p>
          <a:p>
            <a:pPr lvl="1"/>
            <a:r>
              <a:rPr lang="en-US" altLang="en-US" sz="1700" dirty="0">
                <a:sym typeface="Symbol" panose="05050102010706020507" pitchFamily="18" charset="2"/>
              </a:rPr>
              <a:t>Geographical distribution</a:t>
            </a:r>
          </a:p>
          <a:p>
            <a:pPr lvl="1"/>
            <a:r>
              <a:rPr lang="en-US" altLang="en-US" sz="1700" dirty="0">
                <a:sym typeface="Symbol" panose="05050102010706020507" pitchFamily="18" charset="2"/>
              </a:rPr>
              <a:t>Schema/data heterogeneity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8874E-9429-4B1E-981E-C70D2AC67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349" y="117474"/>
            <a:ext cx="8137111" cy="762139"/>
          </a:xfrm>
        </p:spPr>
        <p:txBody>
          <a:bodyPr/>
          <a:lstStyle/>
          <a:p>
            <a:r>
              <a:rPr lang="en-IN" dirty="0"/>
              <a:t>Database Architecture </a:t>
            </a:r>
            <a:br>
              <a:rPr lang="en-IN" dirty="0"/>
            </a:br>
            <a:r>
              <a:rPr lang="en-IN" dirty="0"/>
              <a:t>(Centralized/Shared-Memory)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5D13987-289A-4B35-AF04-A396F79120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8828" b="-1"/>
          <a:stretch/>
        </p:blipFill>
        <p:spPr>
          <a:xfrm>
            <a:off x="2173080" y="959180"/>
            <a:ext cx="5489989" cy="561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05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Applications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1154097" y="1569919"/>
            <a:ext cx="7359588" cy="3331266"/>
          </a:xfrm>
        </p:spPr>
        <p:txBody>
          <a:bodyPr/>
          <a:lstStyle/>
          <a:p>
            <a:r>
              <a:rPr lang="en-US" altLang="en-US" sz="1700" dirty="0"/>
              <a:t>Two-tier architecture --  the application resides at the client machine, where it invokes database system functionality at the server machine</a:t>
            </a:r>
          </a:p>
          <a:p>
            <a:r>
              <a:rPr lang="en-US" altLang="en-US" sz="1700" dirty="0"/>
              <a:t>Three-tier architecture -- the client machine acts as a front end and does not contain any direct database calls.  </a:t>
            </a:r>
          </a:p>
          <a:p>
            <a:pPr lvl="1"/>
            <a:r>
              <a:rPr lang="en-US" altLang="en-US" sz="1700" dirty="0"/>
              <a:t>The client end communicates with an application server, usually through a forms interface.  </a:t>
            </a:r>
          </a:p>
          <a:p>
            <a:pPr lvl="1"/>
            <a:r>
              <a:rPr lang="en-US" altLang="en-US" sz="1700" dirty="0"/>
              <a:t>The application server in turn communicates with a database system to access data.  </a:t>
            </a:r>
          </a:p>
          <a:p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8350" y="1170432"/>
            <a:ext cx="70954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700" dirty="0"/>
              <a:t>Database applications are usually partitioned into two or three parts</a:t>
            </a:r>
          </a:p>
        </p:txBody>
      </p:sp>
    </p:spTree>
    <p:extLst>
      <p:ext uri="{BB962C8B-B14F-4D97-AF65-F5344CB8AC3E}">
        <p14:creationId xmlns:p14="http://schemas.microsoft.com/office/powerpoint/2010/main" val="3708817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Two-tier and three-tier architectures</a:t>
            </a:r>
          </a:p>
        </p:txBody>
      </p:sp>
      <p:sp>
        <p:nvSpPr>
          <p:cNvPr id="59394" name="Rectangle 10"/>
          <p:cNvSpPr>
            <a:spLocks noChangeArrowheads="1"/>
          </p:cNvSpPr>
          <p:nvPr/>
        </p:nvSpPr>
        <p:spPr bwMode="auto">
          <a:xfrm>
            <a:off x="5934075" y="276582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sp>
        <p:nvSpPr>
          <p:cNvPr id="59395" name="Rectangle 11"/>
          <p:cNvSpPr>
            <a:spLocks noChangeArrowheads="1"/>
          </p:cNvSpPr>
          <p:nvPr/>
        </p:nvSpPr>
        <p:spPr bwMode="auto">
          <a:xfrm>
            <a:off x="6038850" y="396597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sp>
        <p:nvSpPr>
          <p:cNvPr id="59396" name="Rectangle 12"/>
          <p:cNvSpPr>
            <a:spLocks noChangeArrowheads="1"/>
          </p:cNvSpPr>
          <p:nvPr/>
        </p:nvSpPr>
        <p:spPr bwMode="auto">
          <a:xfrm>
            <a:off x="6000750" y="4670823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20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3A18438-CAED-46A8-AC4A-9CD37495A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4638" y="1378918"/>
            <a:ext cx="6568649" cy="42147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Users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4BFA042-22D8-4B76-83F1-7A404E7E23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1" b="46320"/>
          <a:stretch/>
        </p:blipFill>
        <p:spPr>
          <a:xfrm>
            <a:off x="1152940" y="1114976"/>
            <a:ext cx="7291748" cy="56255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Administrator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976545" y="1799577"/>
            <a:ext cx="7301824" cy="4059456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altLang="en-US" sz="1700" dirty="0"/>
              <a:t>Schema definition</a:t>
            </a:r>
          </a:p>
          <a:p>
            <a:r>
              <a:rPr lang="en-US" altLang="en-US" sz="1700" dirty="0"/>
              <a:t>Storage structure and access-method definition</a:t>
            </a:r>
          </a:p>
          <a:p>
            <a:r>
              <a:rPr lang="en-US" altLang="en-US" sz="1700" dirty="0"/>
              <a:t>Schema and physical-organization modification</a:t>
            </a:r>
          </a:p>
          <a:p>
            <a:r>
              <a:rPr lang="en-US" altLang="en-US" sz="1700" dirty="0"/>
              <a:t>Granting of authorization for data access</a:t>
            </a:r>
          </a:p>
          <a:p>
            <a:r>
              <a:rPr lang="en-US" altLang="en-US" sz="1700" dirty="0"/>
              <a:t>Routine maintenance</a:t>
            </a:r>
          </a:p>
          <a:p>
            <a:r>
              <a:rPr lang="en-US" altLang="en-US" sz="1700" dirty="0"/>
              <a:t>Periodically backing up the database</a:t>
            </a:r>
          </a:p>
          <a:p>
            <a:r>
              <a:rPr lang="en-US" altLang="en-US" sz="1700" dirty="0"/>
              <a:t>Ensuring that enough free disk space is available for normal operations, and upgrading disk space as required</a:t>
            </a:r>
          </a:p>
          <a:p>
            <a:r>
              <a:rPr lang="en-US" altLang="en-US" sz="1700" dirty="0"/>
              <a:t>Monitoring jobs running on the database</a:t>
            </a:r>
          </a:p>
        </p:txBody>
      </p:sp>
      <p:sp>
        <p:nvSpPr>
          <p:cNvPr id="5" name="Rectangle 4"/>
          <p:cNvSpPr/>
          <p:nvPr/>
        </p:nvSpPr>
        <p:spPr>
          <a:xfrm>
            <a:off x="768351" y="1135533"/>
            <a:ext cx="751001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A person who has central control over the system is called a </a:t>
            </a:r>
            <a:r>
              <a:rPr lang="en-US" sz="1700" b="1" dirty="0">
                <a:solidFill>
                  <a:srgbClr val="002060"/>
                </a:solidFill>
              </a:rPr>
              <a:t>database administrator </a:t>
            </a:r>
            <a:r>
              <a:rPr lang="en-US" sz="1700" b="1" dirty="0"/>
              <a:t>(</a:t>
            </a:r>
            <a:r>
              <a:rPr lang="en-US" sz="1700" b="1" dirty="0">
                <a:solidFill>
                  <a:srgbClr val="002060"/>
                </a:solidFill>
              </a:rPr>
              <a:t>DBA</a:t>
            </a:r>
            <a:r>
              <a:rPr lang="en-US" sz="1700" b="1" dirty="0"/>
              <a:t>).  </a:t>
            </a:r>
            <a:r>
              <a:rPr lang="en-US" sz="1700" dirty="0"/>
              <a:t>Functions of a DBA include: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057F6D-93DB-EA4C-A63C-2101334E2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479" y="272498"/>
            <a:ext cx="5546686" cy="6313004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B179381-E42D-0844-AFD9-65A596EA68CE}"/>
              </a:ext>
            </a:extLst>
          </p:cNvPr>
          <p:cNvSpPr txBox="1">
            <a:spLocks/>
          </p:cNvSpPr>
          <p:nvPr/>
        </p:nvSpPr>
        <p:spPr>
          <a:xfrm>
            <a:off x="135835" y="1948951"/>
            <a:ext cx="3645895" cy="2960097"/>
          </a:xfrm>
          <a:prstGeom prst="rect">
            <a:avLst/>
          </a:prstGeom>
        </p:spPr>
        <p:txBody>
          <a:bodyPr/>
          <a:lstStyle>
            <a:lvl1pPr marL="342900" indent="-3429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0000"/>
                </a:solidFill>
              </a:rPr>
              <a:t>Find things quickly.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00B050"/>
                </a:solidFill>
              </a:rPr>
              <a:t>Access things quickly.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7030A0"/>
                </a:solidFill>
              </a:rPr>
              <a:t>Load/save things quickly.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38AFE50-68E5-1940-BFBA-1B0A0A48B8FC}"/>
              </a:ext>
            </a:extLst>
          </p:cNvPr>
          <p:cNvSpPr txBox="1">
            <a:spLocks noChangeArrowheads="1"/>
          </p:cNvSpPr>
          <p:nvPr/>
        </p:nvSpPr>
        <p:spPr>
          <a:xfrm>
            <a:off x="848139" y="117475"/>
            <a:ext cx="3074504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00206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Helvetica" charset="0"/>
              </a:defRPr>
            </a:lvl9pPr>
          </a:lstStyle>
          <a:p>
            <a:r>
              <a:rPr lang="en-US" altLang="en-US" kern="0" dirty="0">
                <a:effectLst/>
              </a:rPr>
              <a:t>DBMS</a:t>
            </a:r>
            <a:br>
              <a:rPr lang="en-US" altLang="en-US" kern="0" dirty="0">
                <a:effectLst/>
              </a:rPr>
            </a:br>
            <a:r>
              <a:rPr lang="en-US" altLang="en-US" kern="0" dirty="0">
                <a:effectLst/>
              </a:rPr>
              <a:t>Implementation</a:t>
            </a:r>
            <a:br>
              <a:rPr lang="en-US" altLang="en-US" kern="0" dirty="0">
                <a:effectLst/>
              </a:rPr>
            </a:br>
            <a:r>
              <a:rPr lang="en-US" altLang="en-US" kern="0" dirty="0">
                <a:effectLst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695892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8572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14338" name="Rectangle 7"/>
          <p:cNvSpPr>
            <a:spLocks noChangeArrowheads="1"/>
          </p:cNvSpPr>
          <p:nvPr/>
        </p:nvSpPr>
        <p:spPr bwMode="auto">
          <a:xfrm>
            <a:off x="228600" y="857251"/>
            <a:ext cx="7239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r>
              <a:rPr lang="en-US" altLang="en-US" sz="2400" dirty="0">
                <a:solidFill>
                  <a:schemeClr val="bg1"/>
                </a:solidFill>
              </a:rPr>
              <a:t>Database Management System Reminder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434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/>
          <p:cNvSpPr txBox="1">
            <a:spLocks noChangeArrowheads="1"/>
          </p:cNvSpPr>
          <p:nvPr/>
        </p:nvSpPr>
        <p:spPr bwMode="auto">
          <a:xfrm>
            <a:off x="255588" y="5553076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050" i="1" dirty="0">
                <a:solidFill>
                  <a:schemeClr val="bg1"/>
                </a:solidFill>
              </a:rPr>
              <a:t>Lecture 8: Disks, I/O, Indexes</a:t>
            </a:r>
            <a:br>
              <a:rPr lang="en-US" altLang="en-US" sz="1050" i="1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2018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5" y="2026329"/>
            <a:ext cx="8430462" cy="21257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94" y="3280077"/>
            <a:ext cx="802115" cy="8021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0175" y="416971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000" dirty="0">
                <a:solidFill>
                  <a:srgbClr val="00B050"/>
                </a:solidFill>
                <a:latin typeface="+mn-lt"/>
              </a:rPr>
              <a:t>Covered for </a:t>
            </a:r>
            <a:r>
              <a:rPr lang="en-US" sz="2000">
                <a:solidFill>
                  <a:srgbClr val="00B050"/>
                </a:solidFill>
                <a:latin typeface="+mn-lt"/>
              </a:rPr>
              <a:t>the relational model.</a:t>
            </a:r>
            <a:endParaRPr lang="en-US" sz="2000" dirty="0" err="1">
              <a:solidFill>
                <a:srgbClr val="00B050"/>
              </a:solidFill>
              <a:latin typeface="+mn-l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524000" y="3268748"/>
            <a:ext cx="288336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314992" y="5029863"/>
            <a:ext cx="5684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111111"/>
                </a:solidFill>
                <a:latin typeface="Amazon Ember" charset="0"/>
              </a:rPr>
              <a:t>Database Systems: The Complete Book (2nd Edition)</a:t>
            </a:r>
            <a:br>
              <a:rPr lang="en-US" sz="1200" b="1" dirty="0">
                <a:solidFill>
                  <a:srgbClr val="111111"/>
                </a:solidFill>
                <a:latin typeface="Amazon Ember" charset="0"/>
              </a:rPr>
            </a:b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by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6"/>
              </a:rPr>
              <a:t>Hector Garcia-Molina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7"/>
              </a:rPr>
              <a:t>Jeffrey D. Ullman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8"/>
              </a:rPr>
              <a:t>Jennifer Widom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</a:t>
            </a:r>
            <a:endParaRPr lang="en-US" sz="1200" dirty="0">
              <a:solidFill>
                <a:srgbClr val="111111"/>
              </a:solidFill>
              <a:latin typeface="Amazon Emb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001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8572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14338" name="Rectangle 7"/>
          <p:cNvSpPr>
            <a:spLocks noChangeArrowheads="1"/>
          </p:cNvSpPr>
          <p:nvPr/>
        </p:nvSpPr>
        <p:spPr bwMode="auto">
          <a:xfrm>
            <a:off x="228600" y="857251"/>
            <a:ext cx="7239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r>
              <a:rPr lang="en-US" altLang="en-US" sz="2400" dirty="0">
                <a:solidFill>
                  <a:schemeClr val="bg1"/>
                </a:solidFill>
              </a:rPr>
              <a:t>Database Management System Reminder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554355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434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102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/>
          <p:cNvSpPr txBox="1">
            <a:spLocks noChangeArrowheads="1"/>
          </p:cNvSpPr>
          <p:nvPr/>
        </p:nvSpPr>
        <p:spPr bwMode="auto">
          <a:xfrm>
            <a:off x="255588" y="5553076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3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(F18): </a:t>
            </a:r>
            <a:r>
              <a:rPr lang="en-US" altLang="en-US" sz="1050" i="1" dirty="0">
                <a:solidFill>
                  <a:schemeClr val="bg1"/>
                </a:solidFill>
              </a:rPr>
              <a:t>Lecture 8: Disks, I/O, Indexes</a:t>
            </a:r>
            <a:br>
              <a:rPr lang="en-US" altLang="en-US" sz="1050" i="1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2018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048" y="1431253"/>
            <a:ext cx="7885982" cy="359275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314992" y="5029863"/>
            <a:ext cx="56848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111111"/>
                </a:solidFill>
                <a:latin typeface="Amazon Ember" charset="0"/>
              </a:rPr>
              <a:t>Database Systems: The Complete Book (2nd Edition)</a:t>
            </a:r>
            <a:br>
              <a:rPr lang="en-US" sz="1200" b="1" dirty="0">
                <a:solidFill>
                  <a:srgbClr val="111111"/>
                </a:solidFill>
                <a:latin typeface="Amazon Ember" charset="0"/>
              </a:rPr>
            </a:b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by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5"/>
              </a:rPr>
              <a:t>Hector Garcia-Molina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6"/>
              </a:rPr>
              <a:t>Jeffrey D. Ullman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(Author), </a:t>
            </a:r>
            <a:r>
              <a:rPr lang="en-US" sz="1200" dirty="0">
                <a:solidFill>
                  <a:srgbClr val="0066C0"/>
                </a:solidFill>
                <a:latin typeface="Amazon Ember" charset="0"/>
                <a:hlinkClick r:id="rId7"/>
              </a:rPr>
              <a:t>Jennifer Widom</a:t>
            </a:r>
            <a:r>
              <a:rPr lang="en-US" sz="1200" dirty="0">
                <a:solidFill>
                  <a:srgbClr val="111111"/>
                </a:solidFill>
                <a:latin typeface="Amazon Ember" charset="0"/>
              </a:rPr>
              <a:t> </a:t>
            </a:r>
            <a:r>
              <a:rPr lang="en-US" sz="1200" dirty="0">
                <a:solidFill>
                  <a:srgbClr val="555555"/>
                </a:solidFill>
                <a:latin typeface="Amazon Ember" charset="0"/>
              </a:rPr>
              <a:t>(Author)</a:t>
            </a:r>
            <a:endParaRPr lang="en-US" sz="1200" dirty="0">
              <a:solidFill>
                <a:srgbClr val="111111"/>
              </a:solidFill>
              <a:latin typeface="Amazon Ember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866" y="1331493"/>
            <a:ext cx="802115" cy="802115"/>
          </a:xfrm>
          <a:prstGeom prst="rect">
            <a:avLst/>
          </a:prstGeom>
        </p:spPr>
      </p:pic>
      <p:sp>
        <p:nvSpPr>
          <p:cNvPr id="17" name="Left Brace 16"/>
          <p:cNvSpPr/>
          <p:nvPr/>
        </p:nvSpPr>
        <p:spPr>
          <a:xfrm>
            <a:off x="513933" y="2345654"/>
            <a:ext cx="353746" cy="2516269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3722" y="494252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2000">
                <a:solidFill>
                  <a:srgbClr val="FF0000"/>
                </a:solidFill>
                <a:latin typeface="+mn-lt"/>
              </a:rPr>
              <a:t>Focus for next part of course.</a:t>
            </a:r>
            <a:endParaRPr lang="en-US" sz="2000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4332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1074198" y="1851328"/>
            <a:ext cx="7315199" cy="3988640"/>
          </a:xfrm>
        </p:spPr>
        <p:txBody>
          <a:bodyPr/>
          <a:lstStyle/>
          <a:p>
            <a:r>
              <a:rPr lang="en-US" altLang="en-US" sz="1700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sz="1700" dirty="0"/>
              <a:t>Difficulty in accessing data </a:t>
            </a:r>
          </a:p>
          <a:p>
            <a:pPr lvl="1"/>
            <a:r>
              <a:rPr lang="en-US" altLang="en-US" sz="1700" dirty="0"/>
              <a:t>Need to write a new program to carry out each new task</a:t>
            </a:r>
          </a:p>
          <a:p>
            <a:r>
              <a:rPr lang="en-US" altLang="en-US" sz="1700" dirty="0"/>
              <a:t>Data isolation </a:t>
            </a:r>
          </a:p>
          <a:p>
            <a:pPr lvl="1"/>
            <a:r>
              <a:rPr lang="en-US" altLang="en-US" sz="1700" dirty="0"/>
              <a:t>Multiple files and formats</a:t>
            </a:r>
          </a:p>
          <a:p>
            <a:r>
              <a:rPr lang="en-US" altLang="en-US" sz="1700" dirty="0"/>
              <a:t>Integrity problems</a:t>
            </a:r>
          </a:p>
          <a:p>
            <a:pPr lvl="1"/>
            <a:r>
              <a:rPr lang="en-US" altLang="en-US" sz="1700" dirty="0"/>
              <a:t>Integrity constraints  (e.g., account balance &gt; 0) become </a:t>
            </a:r>
            <a:r>
              <a:rPr lang="ja-JP" altLang="en-US" sz="1700" dirty="0"/>
              <a:t>“</a:t>
            </a:r>
            <a:r>
              <a:rPr lang="en-US" altLang="ja-JP" sz="1700" dirty="0"/>
              <a:t>buried</a:t>
            </a:r>
            <a:r>
              <a:rPr lang="ja-JP" altLang="en-US" sz="1700" dirty="0"/>
              <a:t>”</a:t>
            </a:r>
            <a:r>
              <a:rPr lang="en-US" altLang="ja-JP" sz="1700" dirty="0"/>
              <a:t> in program code rather than being stated explicitly</a:t>
            </a:r>
          </a:p>
          <a:p>
            <a:pPr lvl="1"/>
            <a:r>
              <a:rPr lang="en-US" altLang="en-US" sz="1700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8349" y="1142251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700" dirty="0">
                <a:latin typeface="+mn-lt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</p:spTree>
    <p:extLst>
      <p:ext uri="{BB962C8B-B14F-4D97-AF65-F5344CB8AC3E}">
        <p14:creationId xmlns:p14="http://schemas.microsoft.com/office/powerpoint/2010/main" val="4170132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768351" y="1093791"/>
            <a:ext cx="7656322" cy="3990273"/>
          </a:xfrm>
        </p:spPr>
        <p:txBody>
          <a:bodyPr/>
          <a:lstStyle/>
          <a:p>
            <a:r>
              <a:rPr lang="en-US" altLang="en-US" sz="1700" dirty="0"/>
              <a:t>Atomicity of updates</a:t>
            </a:r>
          </a:p>
          <a:p>
            <a:pPr lvl="1"/>
            <a:r>
              <a:rPr lang="en-US" altLang="en-US" sz="1700" dirty="0"/>
              <a:t>Failures may leave database in an inconsistent state with partial updates carried out</a:t>
            </a:r>
          </a:p>
          <a:p>
            <a:pPr lvl="1"/>
            <a:r>
              <a:rPr lang="en-US" altLang="en-US" sz="1700" dirty="0"/>
              <a:t>Example: Transfer of funds from one account to another should either complete or not happen at all</a:t>
            </a:r>
          </a:p>
          <a:p>
            <a:r>
              <a:rPr lang="en-US" altLang="en-US" sz="1700" dirty="0"/>
              <a:t>Concurrent access by multiple users</a:t>
            </a:r>
          </a:p>
          <a:p>
            <a:pPr lvl="1"/>
            <a:r>
              <a:rPr lang="en-US" altLang="en-US" sz="1700" dirty="0"/>
              <a:t>Concurrent access needed for performance</a:t>
            </a:r>
          </a:p>
          <a:p>
            <a:pPr lvl="1"/>
            <a:r>
              <a:rPr lang="en-US" altLang="en-US" sz="1700" dirty="0"/>
              <a:t>Uncontrolled concurrent accesses can lead to inconsistencies</a:t>
            </a:r>
          </a:p>
          <a:p>
            <a:pPr lvl="2"/>
            <a:r>
              <a:rPr lang="en-US" altLang="en-US" sz="1700" dirty="0"/>
              <a:t>Ex: Two people reading a balance (say 100) and updating it by withdrawing money (say 50 each) at the same time</a:t>
            </a:r>
          </a:p>
          <a:p>
            <a:r>
              <a:rPr lang="en-US" altLang="en-US" sz="1700" dirty="0"/>
              <a:t>Security problems</a:t>
            </a:r>
          </a:p>
          <a:p>
            <a:pPr lvl="1"/>
            <a:r>
              <a:rPr lang="en-US" altLang="en-US" sz="1700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sz="1700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1586791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51" y="1154750"/>
            <a:ext cx="7550026" cy="4903787"/>
          </a:xfrm>
        </p:spPr>
        <p:txBody>
          <a:bodyPr/>
          <a:lstStyle/>
          <a:p>
            <a:r>
              <a:rPr lang="en-US" altLang="en-US" sz="1700" dirty="0"/>
              <a:t>A database system is partitioned into modules that deal with each of the responsibilities of the overall system.  </a:t>
            </a:r>
          </a:p>
          <a:p>
            <a:r>
              <a:rPr lang="en-US" altLang="en-US" sz="1700" dirty="0"/>
              <a:t>The functional components of a database system can be divided into</a:t>
            </a:r>
          </a:p>
          <a:p>
            <a:pPr lvl="1"/>
            <a:r>
              <a:rPr lang="en-US" altLang="en-US" sz="1700" dirty="0"/>
              <a:t>The storage manager,</a:t>
            </a:r>
          </a:p>
          <a:p>
            <a:pPr lvl="1"/>
            <a:r>
              <a:rPr lang="en-US" altLang="en-US" sz="1700" dirty="0"/>
              <a:t>The  query processor component, </a:t>
            </a:r>
          </a:p>
          <a:p>
            <a:pPr lvl="1"/>
            <a:r>
              <a:rPr lang="en-US" altLang="en-US" sz="1700" dirty="0"/>
              <a:t>The transaction management component.</a:t>
            </a:r>
          </a:p>
          <a:p>
            <a:endParaRPr lang="en-US" alt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49" y="1046142"/>
            <a:ext cx="7638803" cy="4903787"/>
          </a:xfrm>
        </p:spPr>
        <p:txBody>
          <a:bodyPr/>
          <a:lstStyle/>
          <a:p>
            <a:r>
              <a:rPr lang="en-US" altLang="en-US" sz="1700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sz="1700" dirty="0"/>
              <a:t>The storage manager is responsible to the following tasks: </a:t>
            </a:r>
          </a:p>
          <a:p>
            <a:pPr lvl="1"/>
            <a:r>
              <a:rPr lang="en-US" altLang="en-US" sz="1700" dirty="0"/>
              <a:t>Interaction with the OS file manager </a:t>
            </a:r>
          </a:p>
          <a:p>
            <a:pPr lvl="1"/>
            <a:r>
              <a:rPr lang="en-US" altLang="en-US" sz="1700" dirty="0"/>
              <a:t>Efficient storing, retrieving and updating of data</a:t>
            </a:r>
          </a:p>
          <a:p>
            <a:r>
              <a:rPr lang="en-US" altLang="en-US" sz="1700" dirty="0"/>
              <a:t>The storage manager components include:</a:t>
            </a:r>
          </a:p>
          <a:p>
            <a:pPr lvl="1"/>
            <a:r>
              <a:rPr lang="en-US" altLang="en-US" sz="1700" dirty="0"/>
              <a:t>Authorization and integrity manager</a:t>
            </a:r>
          </a:p>
          <a:p>
            <a:pPr lvl="1"/>
            <a:r>
              <a:rPr lang="en-US" altLang="en-US" sz="1700" dirty="0"/>
              <a:t>Transaction manager</a:t>
            </a:r>
          </a:p>
          <a:p>
            <a:pPr lvl="1"/>
            <a:r>
              <a:rPr lang="en-US" altLang="en-US" sz="1700" dirty="0"/>
              <a:t>File manager</a:t>
            </a:r>
          </a:p>
          <a:p>
            <a:pPr lvl="1"/>
            <a:r>
              <a:rPr lang="en-US" altLang="en-US" sz="1700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082239"/>
            <a:ext cx="7683192" cy="3270306"/>
          </a:xfrm>
        </p:spPr>
        <p:txBody>
          <a:bodyPr/>
          <a:lstStyle/>
          <a:p>
            <a:r>
              <a:rPr lang="en-US" altLang="en-US" sz="1700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sz="1700" dirty="0"/>
              <a:t>Data files -- store the database itself</a:t>
            </a:r>
          </a:p>
          <a:p>
            <a:pPr lvl="1"/>
            <a:r>
              <a:rPr lang="en-US" altLang="en-US" sz="1700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sz="1700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sz="1700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768349" y="1143038"/>
            <a:ext cx="7603293" cy="4903787"/>
          </a:xfrm>
        </p:spPr>
        <p:txBody>
          <a:bodyPr/>
          <a:lstStyle/>
          <a:p>
            <a:r>
              <a:rPr lang="en-US" altLang="en-US" sz="1700" dirty="0"/>
              <a:t>The query processor components include:</a:t>
            </a:r>
          </a:p>
          <a:p>
            <a:pPr lvl="1"/>
            <a:r>
              <a:rPr lang="en-US" altLang="en-US" sz="1700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sz="1700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sz="1700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sz="1700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DB6</Template>
  <TotalTime>96329</TotalTime>
  <Words>894</Words>
  <Application>Microsoft Macintosh PowerPoint</Application>
  <PresentationFormat>On-screen Show (4:3)</PresentationFormat>
  <Paragraphs>121</Paragraphs>
  <Slides>18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  <vt:variant>
        <vt:lpstr>Custom Shows</vt:lpstr>
      </vt:variant>
      <vt:variant>
        <vt:i4>1</vt:i4>
      </vt:variant>
    </vt:vector>
  </HeadingPairs>
  <TitlesOfParts>
    <vt:vector size="28" baseType="lpstr">
      <vt:lpstr>Amazon Ember</vt:lpstr>
      <vt:lpstr>Arial</vt:lpstr>
      <vt:lpstr>Calibri</vt:lpstr>
      <vt:lpstr>Helvetica</vt:lpstr>
      <vt:lpstr>Monotype Sorts</vt:lpstr>
      <vt:lpstr>Times New Roman</vt:lpstr>
      <vt:lpstr>Webdings</vt:lpstr>
      <vt:lpstr>Wingdings</vt:lpstr>
      <vt:lpstr>2_db-5-grey</vt:lpstr>
      <vt:lpstr>PowerPoint Presentation</vt:lpstr>
      <vt:lpstr>PowerPoint Presentation</vt:lpstr>
      <vt:lpstr>PowerPoint Presentation</vt:lpstr>
      <vt:lpstr>Purpose of Database Systems</vt:lpstr>
      <vt:lpstr>Purpose of Database Systems (Cont.)</vt:lpstr>
      <vt:lpstr>Database Engine</vt:lpstr>
      <vt:lpstr>Storage Manager</vt:lpstr>
      <vt:lpstr>Storage Manager (Cont.)</vt:lpstr>
      <vt:lpstr>Query Processor</vt:lpstr>
      <vt:lpstr>Query Processing</vt:lpstr>
      <vt:lpstr>Transaction Management </vt:lpstr>
      <vt:lpstr>Database Architecture</vt:lpstr>
      <vt:lpstr>Database Architecture  (Centralized/Shared-Memory)</vt:lpstr>
      <vt:lpstr>Database Applications</vt:lpstr>
      <vt:lpstr>Two-tier and three-tier architectures</vt:lpstr>
      <vt:lpstr>Database Users</vt:lpstr>
      <vt:lpstr>Database Administrator</vt:lpstr>
      <vt:lpstr>PowerPoint Presentation</vt:lpstr>
      <vt:lpstr>Custom Show 1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Relational Database Design</dc:title>
  <dc:creator>Marilyn Turnamian</dc:creator>
  <cp:lastModifiedBy>Ferguson, Donald (DMNA-NYG)</cp:lastModifiedBy>
  <cp:revision>460</cp:revision>
  <cp:lastPrinted>1999-06-28T19:27:31Z</cp:lastPrinted>
  <dcterms:created xsi:type="dcterms:W3CDTF">2009-12-21T15:40:22Z</dcterms:created>
  <dcterms:modified xsi:type="dcterms:W3CDTF">2019-10-25T15:08:24Z</dcterms:modified>
</cp:coreProperties>
</file>